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6" r:id="rId3"/>
  </p:sldMasterIdLst>
  <p:notesMasterIdLst>
    <p:notesMasterId r:id="rId2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4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5DEDA-3AC4-0A43-8F19-61EE69E42AEC}" type="datetimeFigureOut">
              <a:rPr lang="en-US" smtClean="0"/>
              <a:t>8/6/17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9032-CC85-8F4B-94E1-7F2FCE138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EB8F0E8-6266-5F4C-AD78-B7E945709318}" type="slidenum">
              <a:rPr lang="en-GB" sz="1200">
                <a:solidFill>
                  <a:prstClr val="white"/>
                </a:solidFill>
              </a:rPr>
              <a:pPr/>
              <a:t>2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7680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954B0F0-C812-EF45-85FA-C145CDF8607E}" type="slidenum">
              <a:rPr lang="en-GB" sz="1200">
                <a:solidFill>
                  <a:prstClr val="white"/>
                </a:solidFill>
              </a:rPr>
              <a:pPr/>
              <a:t>10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954B0F0-C812-EF45-85FA-C145CDF8607E}" type="slidenum">
              <a:rPr lang="en-GB" sz="1200">
                <a:solidFill>
                  <a:prstClr val="white"/>
                </a:solidFill>
              </a:rPr>
              <a:pPr/>
              <a:t>11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36BE99-6B5B-4D10-9443-F516B00AAEA4}" type="datetimeFigureOut">
              <a:rPr lang="en-US" smtClean="0">
                <a:solidFill>
                  <a:srgbClr val="ECE9C6"/>
                </a:solidFill>
                <a:latin typeface="Book Antiqua"/>
              </a:rPr>
              <a:pPr/>
              <a:t>8/6/17</a:t>
            </a:fld>
            <a:endParaRPr lang="en-US">
              <a:solidFill>
                <a:srgbClr val="ECE9C6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2EA27-BA4D-45CC-9A0F-F4C26DBE896A}" type="slidenum">
              <a:rPr lang="en-US" smtClean="0">
                <a:solidFill>
                  <a:srgbClr val="ECE9C6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ECE9C6"/>
              </a:solidFill>
              <a:latin typeface="Book Antiqu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26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8/6/17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97371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8/6/17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35356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46A1-B38D-3147-845C-ABBC4C465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429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9C82-07FD-CE4F-BA86-417A5D1D6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220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77843-20D1-594F-83E6-D86DC29B2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98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43C9-A40B-A54A-ABFF-4839B3162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503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2CD6B-61CF-1F4B-A031-A03CC79BE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6128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4FD1-BEF4-6F47-9C02-2838B57B1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735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7525-7970-B44F-8C24-B21F82FC03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249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8B8A-3F9F-AD47-8B30-675F76762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374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8/6/17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329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FEDB-5848-DA47-BB6A-83F80EA7A9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095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1A1FA-E421-9349-8557-55724CE7E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448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C500-2FF2-7C42-9F0B-DFEC83D119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11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8F21-F95A-2040-8AD3-6B55E4DAD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2288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822C-117F-EC4C-A226-3ED541EDA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964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3451-3110-7849-BA4D-3E82588E0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44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85A18-058D-CB40-9548-EDBC4142E1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9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1D59F-8A3D-8243-B5C1-E8D39BA61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51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F05C-C048-424F-B03E-2CEFDCFBDD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66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D5CE-9747-F540-AB7A-474E3CD23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7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8/6/17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861089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427B5-A034-3B47-A8B6-B20C4D6D28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86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07A9-4ECC-0C49-BCCA-F4DC692F2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20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1C63-AF6A-2F48-B4E9-4B8207409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39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BBA6D-A09F-7743-9EEB-BB607F987A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42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D9C7D-77E9-934D-B865-C03D98E92D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49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2344D-3F35-C847-9E4D-E6942A0404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35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0AABE-A642-554C-BD63-DA3E021B1B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58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E74DB-EBC2-184C-9361-F0790C9A53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8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8/6/17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0621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8/6/17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5912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8/6/17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51569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8/6/17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227967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8/6/17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32176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8/6/17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592067339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 defTabSz="914400"/>
              <a:t>8/6/17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 defTabSz="914400"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40774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28" y="44624"/>
            <a:ext cx="90707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86487F-A443-774C-B771-167E7F98E6D9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3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xmlns:p14="http://schemas.microsoft.com/office/powerpoint/2010/main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D7A15C-BA3C-4C47-93D9-7EC7623FA359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 smtClean="0"/>
              <a:t>Worthy of All Worship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/>
              <a:t>Revelation 4</a:t>
            </a:r>
            <a:endParaRPr lang="en-US" sz="3200" b="1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1" y="6491288"/>
            <a:ext cx="9144000" cy="3667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i="1" dirty="0">
                <a:solidFill>
                  <a:srgbClr val="E5E5FF"/>
                </a:solidFill>
                <a:latin typeface="Arial" charset="0"/>
                <a:cs typeface="Arial" charset="0"/>
              </a:rPr>
              <a:t>Lewis Winkler • Crossroads International Church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1280700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850"/>
            <a:ext cx="9144000" cy="8382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ea typeface="ＭＳ Ｐゴシック" charset="0"/>
              </a:rPr>
              <a:t>Who are the 24 elders (4:4)?</a:t>
            </a:r>
            <a:endParaRPr lang="en-US" sz="4000" b="1" dirty="0">
              <a:ea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9312" y="2038597"/>
            <a:ext cx="8378324" cy="419100"/>
          </a:xfrm>
          <a:prstGeom prst="rect">
            <a:avLst/>
          </a:prstGeom>
          <a:gradFill flip="none" rotWithShape="1">
            <a:gsLst>
              <a:gs pos="49000">
                <a:srgbClr val="000090"/>
              </a:gs>
              <a:gs pos="100000">
                <a:srgbClr val="000000"/>
              </a:gs>
              <a:gs pos="49000">
                <a:schemeClr val="tx1"/>
              </a:gs>
              <a:gs pos="3000">
                <a:srgbClr val="010201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z="3600" b="1" dirty="0" smtClean="0">
                <a:ea typeface="ＭＳ Ｐゴシック" charset="0"/>
              </a:rPr>
              <a:t>Angelic Beings?</a:t>
            </a:r>
            <a:endParaRPr lang="en-US" sz="3600" b="1" dirty="0">
              <a:ea typeface="ＭＳ Ｐゴシック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61403" y="2975253"/>
            <a:ext cx="8688631" cy="698190"/>
          </a:xfrm>
          <a:prstGeom prst="rect">
            <a:avLst/>
          </a:prstGeom>
          <a:gradFill flip="none" rotWithShape="1">
            <a:gsLst>
              <a:gs pos="49000">
                <a:srgbClr val="000090"/>
              </a:gs>
              <a:gs pos="100000">
                <a:srgbClr val="000000"/>
              </a:gs>
              <a:gs pos="49000">
                <a:schemeClr val="tx1"/>
              </a:gs>
              <a:gs pos="3000">
                <a:srgbClr val="010201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z="3200" b="1" dirty="0" smtClean="0">
                <a:ea typeface="ＭＳ Ｐゴシック" charset="0"/>
              </a:rPr>
              <a:t>The 12 Tribes and the 12 Apostles?</a:t>
            </a:r>
            <a:endParaRPr lang="en-US" sz="3200" b="1" dirty="0">
              <a:ea typeface="ＭＳ Ｐゴシック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10096" y="4191000"/>
            <a:ext cx="9154095" cy="838200"/>
          </a:xfrm>
          <a:prstGeom prst="rect">
            <a:avLst/>
          </a:prstGeom>
          <a:gradFill flip="none" rotWithShape="1">
            <a:gsLst>
              <a:gs pos="49000">
                <a:srgbClr val="000090"/>
              </a:gs>
              <a:gs pos="100000">
                <a:srgbClr val="000000"/>
              </a:gs>
              <a:gs pos="49000">
                <a:schemeClr val="tx1"/>
              </a:gs>
              <a:gs pos="3000">
                <a:srgbClr val="010201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z="3200" b="1" dirty="0" smtClean="0">
                <a:ea typeface="ＭＳ Ｐゴシック" charset="0"/>
              </a:rPr>
              <a:t>A Symbolic Representation of all the Saints?</a:t>
            </a:r>
            <a:endParaRPr lang="en-US" sz="3200" b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450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850"/>
            <a:ext cx="9144000" cy="8382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ea typeface="ＭＳ Ｐゴシック" charset="0"/>
              </a:rPr>
              <a:t>Who are the 24 elders (4:4)?</a:t>
            </a:r>
            <a:endParaRPr lang="en-US" sz="4000" b="1" dirty="0">
              <a:ea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092510"/>
            <a:ext cx="9144000" cy="838200"/>
          </a:xfrm>
          <a:prstGeom prst="rect">
            <a:avLst/>
          </a:prstGeom>
          <a:gradFill flip="none" rotWithShape="1">
            <a:gsLst>
              <a:gs pos="49000">
                <a:srgbClr val="000090"/>
              </a:gs>
              <a:gs pos="100000">
                <a:srgbClr val="000000"/>
              </a:gs>
              <a:gs pos="49000">
                <a:schemeClr val="tx1"/>
              </a:gs>
              <a:gs pos="3000">
                <a:srgbClr val="010201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 smtClean="0">
                <a:ea typeface="ＭＳ Ｐゴシック" charset="0"/>
              </a:rPr>
              <a:t>They are likely parallel to the Aaronic Priesthood</a:t>
            </a:r>
            <a:endParaRPr lang="en-US" b="1" dirty="0">
              <a:ea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54992" y="2379733"/>
            <a:ext cx="2909621" cy="4155312"/>
            <a:chOff x="5654992" y="2379733"/>
            <a:chExt cx="2909621" cy="4155312"/>
          </a:xfrm>
        </p:grpSpPr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5760833" y="5673589"/>
              <a:ext cx="2721654" cy="861456"/>
            </a:xfrm>
            <a:prstGeom prst="rect">
              <a:avLst/>
            </a:prstGeom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fontAlgn="base">
                <a:spcAft>
                  <a:spcPct val="0"/>
                </a:spcAft>
                <a:defRPr/>
              </a:pPr>
              <a:r>
                <a:rPr lang="en-US" sz="2800" b="1" dirty="0" smtClean="0">
                  <a:ea typeface="ＭＳ Ｐゴシック" charset="0"/>
                </a:rPr>
                <a:t>24 Elders</a:t>
              </a:r>
            </a:p>
            <a:p>
              <a:pPr fontAlgn="base">
                <a:spcAft>
                  <a:spcPct val="0"/>
                </a:spcAft>
                <a:defRPr/>
              </a:pPr>
              <a:r>
                <a:rPr lang="en-US" sz="2400" b="1" dirty="0" smtClean="0">
                  <a:ea typeface="ＭＳ Ｐゴシック" charset="0"/>
                </a:rPr>
                <a:t>(Rev. 4:4, 10)</a:t>
              </a:r>
              <a:endParaRPr lang="en-US" sz="2400" b="1" dirty="0">
                <a:ea typeface="ＭＳ Ｐゴシック" charset="0"/>
              </a:endParaRPr>
            </a:p>
          </p:txBody>
        </p:sp>
        <p:pic>
          <p:nvPicPr>
            <p:cNvPr id="9" name="Picture 1" descr="rev 4 elders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4992" y="2379733"/>
              <a:ext cx="2909621" cy="323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36506" y="2379734"/>
            <a:ext cx="4135764" cy="4166166"/>
            <a:chOff x="336506" y="2379734"/>
            <a:chExt cx="4135764" cy="4166166"/>
          </a:xfrm>
        </p:grpSpPr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336506" y="5673589"/>
              <a:ext cx="4010217" cy="872311"/>
            </a:xfrm>
            <a:prstGeom prst="rect">
              <a:avLst/>
            </a:prstGeom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fontAlgn="base">
                <a:spcAft>
                  <a:spcPct val="0"/>
                </a:spcAft>
                <a:defRPr/>
              </a:pPr>
              <a:r>
                <a:rPr lang="en-US" sz="2800" b="1" dirty="0" smtClean="0">
                  <a:ea typeface="ＭＳ Ｐゴシック" charset="0"/>
                </a:rPr>
                <a:t>24 Priestly </a:t>
              </a:r>
              <a:r>
                <a:rPr lang="en-US" sz="2800" b="1" dirty="0">
                  <a:ea typeface="ＭＳ Ｐゴシック" charset="0"/>
                </a:rPr>
                <a:t>Orders </a:t>
              </a:r>
              <a:endParaRPr lang="en-US" sz="2800" b="1" dirty="0" smtClean="0">
                <a:ea typeface="ＭＳ Ｐゴシック" charset="0"/>
              </a:endParaRPr>
            </a:p>
            <a:p>
              <a:pPr fontAlgn="base">
                <a:spcAft>
                  <a:spcPct val="0"/>
                </a:spcAft>
                <a:defRPr/>
              </a:pPr>
              <a:r>
                <a:rPr lang="en-US" sz="2400" b="1" dirty="0" smtClean="0">
                  <a:ea typeface="ＭＳ Ｐゴシック" charset="0"/>
                </a:rPr>
                <a:t>(1 Chron. 24)</a:t>
              </a:r>
              <a:endParaRPr lang="en-US" sz="2400" b="1" dirty="0">
                <a:ea typeface="ＭＳ Ｐゴシック" charset="0"/>
              </a:endParaRPr>
            </a:p>
          </p:txBody>
        </p:sp>
        <p:pic>
          <p:nvPicPr>
            <p:cNvPr id="2" name="Picture 1" descr="rev 4 priesthood33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165" y="2379734"/>
              <a:ext cx="4091105" cy="3222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1195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95853"/>
            <a:ext cx="9144000" cy="69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38879" y="407376"/>
            <a:ext cx="3304642" cy="5756439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“From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 throne came flashes of lightening, rumblings and peals of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thunder”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(4:5a)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91048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913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344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0" y="-297873"/>
            <a:ext cx="11100457" cy="718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3652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5092" y="2248347"/>
            <a:ext cx="5858389" cy="3877815"/>
          </a:xfrm>
        </p:spPr>
        <p:txBody>
          <a:bodyPr/>
          <a:lstStyle/>
          <a:p>
            <a:endParaRPr lang="en-US" sz="3200" dirty="0" smtClean="0"/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visions . . . were meant to stir the imagination, not yield to the drawing board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marL="0" indent="0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—Robert Mounce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Invitation to </a:t>
            </a:r>
            <a:r>
              <a:rPr lang="en-US" sz="4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Wonder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(4:2-8a)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36" y="2623983"/>
            <a:ext cx="2606664" cy="364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4766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18289" cy="3877815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was the last time you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time to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really reflect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the awesome power, majesty, and authority of God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specifically, when was the last time you contemplated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standing before 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wondrous throne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God?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Food for Thought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118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Invitation to </a:t>
            </a:r>
            <a:r>
              <a:rPr lang="en-US" sz="4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(4:8b-11)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6445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39640"/>
            <a:ext cx="9144000" cy="664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890" y="1984743"/>
            <a:ext cx="8455510" cy="3877815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“Holy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holy, holy, is the Lord God Almighty, who was and is and is to come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Invitation to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(4:8b-11)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2454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371" y="4343400"/>
            <a:ext cx="8290864" cy="1782762"/>
          </a:xfrm>
        </p:spPr>
        <p:txBody>
          <a:bodyPr>
            <a:normAutofit fontScale="92500"/>
          </a:bodyPr>
          <a:lstStyle/>
          <a:p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“Worthy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you, our Lord and God, to receive glory and honor and power, for you created all things, and by your will they existed and were created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3273" y="570156"/>
            <a:ext cx="8302379" cy="105425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Invitation to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(4:8b-11)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67208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5"/>
          <p:cNvSpPr>
            <a:spLocks noGrp="1" noChangeArrowheads="1"/>
          </p:cNvSpPr>
          <p:nvPr>
            <p:ph type="title"/>
          </p:nvPr>
        </p:nvSpPr>
        <p:spPr>
          <a:xfrm rot="5400000">
            <a:off x="5076031" y="2782094"/>
            <a:ext cx="6985001" cy="1366837"/>
          </a:xfrm>
          <a:solidFill>
            <a:srgbClr val="000000"/>
          </a:solidFill>
        </p:spPr>
        <p:txBody>
          <a:bodyPr anchor="b"/>
          <a:lstStyle/>
          <a:p>
            <a:r>
              <a:rPr lang="en-US" sz="9600" dirty="0">
                <a:latin typeface="Arial" charset="0"/>
                <a:ea typeface="ＭＳ Ｐゴシック" charset="0"/>
              </a:rPr>
              <a:t>Revelation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44407"/>
              </p:ext>
            </p:extLst>
          </p:nvPr>
        </p:nvGraphicFramePr>
        <p:xfrm>
          <a:off x="0" y="0"/>
          <a:ext cx="7924800" cy="6946902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  <a:gridCol w="2209800"/>
                <a:gridCol w="762000"/>
                <a:gridCol w="685800"/>
                <a:gridCol w="762000"/>
                <a:gridCol w="790575"/>
                <a:gridCol w="809625"/>
              </a:tblGrid>
              <a:tr h="474632">
                <a:tc gridSpan="9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Sovereignty of Christ in Future Victory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449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Sovereignty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 His Person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Sovereignty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over Churches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Sovereignty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 End-Time Events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4632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Chapter 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Chapters 2–3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Chapters 4–22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5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"What </a:t>
                      </a:r>
                      <a:r>
                        <a:rPr kumimoji="0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you have 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seen" </a:t>
                      </a:r>
                      <a:r>
                        <a:rPr kumimoji="0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(1:19a)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"What </a:t>
                      </a:r>
                      <a:r>
                        <a:rPr kumimoji="0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is 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now"</a:t>
                      </a: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(1:19b)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"What </a:t>
                      </a:r>
                      <a:r>
                        <a:rPr kumimoji="0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will take place 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later"</a:t>
                      </a: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(1:19c)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4632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Past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Present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Future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5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Unveiled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Churches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Unveiled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Consummation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Unveiled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5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God on Earth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God</a:t>
                      </a:r>
                      <a:r>
                        <a:rPr kumimoji="0" lang="fr-FR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</a:t>
                      </a:r>
                      <a:r>
                        <a:rPr kumimoji="0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Ambassadors on Earth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Hell on Earth to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Heaven on Earth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4639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The Judge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The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Assignments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The Judgments &amp; Rewards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Subject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1:1-3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Worship of Trinity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1:4-8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Glorified Christ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1:9-20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Seven Churches of Asia: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Ephesus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Smyrna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Pergamum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Thyatira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Sardis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Philadelphia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Laodicea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Tribulation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4:1–19:10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Second Coming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19:11-21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Millennium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Eternal State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21:1–22:5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Closing: Imminency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22:6-21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3515">
                <a:tc gridSpan="9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AD 95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18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and Application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4507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53236" cy="686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843" y="2248347"/>
            <a:ext cx="8913378" cy="3877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wondrous and sovereign Creator of all, is worthy of all worship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Idea: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0477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8" y="2116545"/>
            <a:ext cx="8046406" cy="4609653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your spend most of your time doing and thinking about and how do you spend most of your money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view of this, who or what are you putting your trust and hope in to get you through the tough times of life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/>
              <a:t>What will you do to reorient your life towards </a:t>
            </a:r>
            <a:r>
              <a:rPr lang="en-US" sz="2800" b="1" dirty="0" smtClean="0"/>
              <a:t>a greater </a:t>
            </a:r>
            <a:r>
              <a:rPr lang="en-US" sz="2800" b="1" dirty="0"/>
              <a:t>trust in and worship of God?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and Application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6695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-863600"/>
            <a:ext cx="7772400" cy="1143000"/>
          </a:xfrm>
        </p:spPr>
        <p:txBody>
          <a:bodyPr/>
          <a:lstStyle/>
          <a:p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3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 19 Maranat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4" y="-1"/>
            <a:ext cx="9113716" cy="6008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" y="5077676"/>
            <a:ext cx="9138965" cy="145771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9600" b="1" dirty="0" smtClean="0">
                <a:effectLst>
                  <a:glow rad="165100">
                    <a:schemeClr val="tx1"/>
                  </a:glow>
                </a:effectLst>
                <a:latin typeface="Arial" charset="0"/>
                <a:cs typeface="+mj-cs"/>
              </a:rPr>
              <a:t>Jesus Wins!</a:t>
            </a:r>
            <a:endParaRPr lang="en-US" sz="9600" b="1" dirty="0">
              <a:effectLst>
                <a:glow rad="165100">
                  <a:schemeClr val="tx1"/>
                </a:glow>
              </a:effectLst>
              <a:latin typeface="Arial" charset="0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035" y="62259"/>
            <a:ext cx="2846337" cy="102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Geneva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Geneva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Geneva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Geneva" charset="0"/>
              </a:defRPr>
            </a:lvl5pPr>
            <a:lvl6pPr marL="457200"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Geneva" charset="0"/>
                <a:cs typeface="Geneva" charset="0"/>
              </a:defRPr>
            </a:lvl6pPr>
            <a:lvl7pPr marL="914400"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Geneva" charset="0"/>
                <a:cs typeface="Geneva" charset="0"/>
              </a:defRPr>
            </a:lvl7pPr>
            <a:lvl8pPr marL="1371600"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Geneva" charset="0"/>
                <a:cs typeface="Geneva" charset="0"/>
              </a:defRPr>
            </a:lvl8pPr>
            <a:lvl9pPr marL="1828800"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Geneva" charset="0"/>
                <a:cs typeface="Geneva" charset="0"/>
              </a:defRPr>
            </a:lvl9pPr>
          </a:lstStyle>
          <a:p>
            <a:r>
              <a:rPr lang="en-US" sz="3600" b="1" i="1" dirty="0" smtClean="0">
                <a:effectLst>
                  <a:glow rad="165100">
                    <a:srgbClr val="000000"/>
                  </a:glow>
                </a:effectLst>
                <a:latin typeface="Arial" charset="0"/>
                <a:cs typeface="Geneva"/>
              </a:rPr>
              <a:t>Series on Revelation</a:t>
            </a:r>
            <a:endParaRPr lang="en-US" sz="3600" b="1" i="1" dirty="0">
              <a:effectLst>
                <a:glow rad="165100">
                  <a:srgbClr val="000000"/>
                </a:glow>
              </a:effectLst>
              <a:latin typeface="Arial" charset="0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4338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Sermons link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biblestudydownloads.com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9330" name="Picture 1" descr="BSD logo lar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3190" y="299541"/>
            <a:ext cx="3162812" cy="3654405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looked and behold, a door standing open in heaven!” </a:t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(4:1a)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0089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5072" y="167743"/>
            <a:ext cx="3078949" cy="4565011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“Come up here, and I will show you what must take place after this” (4:1b)</a:t>
            </a:r>
            <a:endParaRPr lang="en-US" sz="36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8435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8631" y="2452121"/>
            <a:ext cx="3905593" cy="385023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is given the exceedingly rare chance to get a glimpse of heaven.</a:t>
            </a:r>
          </a:p>
          <a:p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is also given the exceedingly rare chance to know the future.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2967" y="464308"/>
            <a:ext cx="4603431" cy="1846685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An Invitation to </a:t>
            </a:r>
            <a:r>
              <a:rPr lang="en-US" sz="4000" b="1" u="sng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r>
              <a:rPr lang="en-US" sz="40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(4:1)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1496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God gave you an invitation to know the future, what would you want Him to reveal to you?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Food for Thought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3982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Invitation to </a:t>
            </a:r>
            <a:r>
              <a:rPr lang="en-US" sz="4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Wonder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(4:2-8a)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305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50927" cy="686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783" y="5181600"/>
            <a:ext cx="7745505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“At once I was in the Spirit . . . .”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Invitation to </a:t>
            </a:r>
            <a:r>
              <a:rPr lang="en-US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Wonder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(4:2-8a)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1541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913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8498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662</Words>
  <Application>Microsoft Macintosh PowerPoint</Application>
  <PresentationFormat>On-screen Show (4:3)</PresentationFormat>
  <Paragraphs>119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Hardcover</vt:lpstr>
      <vt:lpstr>21_Blank Presentation</vt:lpstr>
      <vt:lpstr>16_Blank Presentation</vt:lpstr>
      <vt:lpstr>Worthy of All Worship</vt:lpstr>
      <vt:lpstr>Revelation</vt:lpstr>
      <vt:lpstr>“I looked and behold, a door standing open in heaven!”  (4:1a)</vt:lpstr>
      <vt:lpstr>“Come up here, and I will show you what must take place after this” (4:1b)</vt:lpstr>
      <vt:lpstr>I. An Invitation to Knowledge (4:1)</vt:lpstr>
      <vt:lpstr>Some Food for Thought</vt:lpstr>
      <vt:lpstr>An Invitation to Wonder (4:2-8a)</vt:lpstr>
      <vt:lpstr>An Invitation to Wonder (4:2-8a)</vt:lpstr>
      <vt:lpstr>PowerPoint Presentation</vt:lpstr>
      <vt:lpstr>Who are the 24 elders (4:4)?</vt:lpstr>
      <vt:lpstr>Who are the 24 elders (4:4)?</vt:lpstr>
      <vt:lpstr>PowerPoint Presentation</vt:lpstr>
      <vt:lpstr>PowerPoint Presentation</vt:lpstr>
      <vt:lpstr>PowerPoint Presentation</vt:lpstr>
      <vt:lpstr>An Invitation to Wonder (4:2-8a)</vt:lpstr>
      <vt:lpstr>Some Food for Thought</vt:lpstr>
      <vt:lpstr>An Invitation to Worship (4:8b-11)</vt:lpstr>
      <vt:lpstr>An Invitation to Worship (4:8b-11)</vt:lpstr>
      <vt:lpstr>An Invitation to Worship (4:8b-11)</vt:lpstr>
      <vt:lpstr>Conclusion and Application</vt:lpstr>
      <vt:lpstr>Main Idea:</vt:lpstr>
      <vt:lpstr>Conclusion and Application</vt:lpstr>
      <vt:lpstr>Black</vt:lpstr>
      <vt:lpstr>Jesus Wins!</vt:lpstr>
      <vt:lpstr>NT Sermons link at biblestudydownloads.com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Worthy of All Worship</dc:title>
  <dc:creator>Rick Griffith</dc:creator>
  <cp:lastModifiedBy>Rick Griffith</cp:lastModifiedBy>
  <cp:revision>9</cp:revision>
  <dcterms:created xsi:type="dcterms:W3CDTF">2014-02-02T22:06:14Z</dcterms:created>
  <dcterms:modified xsi:type="dcterms:W3CDTF">2017-06-09T00:15:35Z</dcterms:modified>
</cp:coreProperties>
</file>